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Lst>
  <p:notesMasterIdLst>
    <p:notesMasterId r:id="rId10"/>
  </p:notesMasterIdLst>
  <p:sldSz cx="14630400" cy="8229600"/>
  <p:notesSz cx="8229600" cy="14630400"/>
  <p:embeddedFontLst>
    <p:embeddedFont>
      <p:font typeface="Barlow Medium"/>
      <p:regular r:id="rId15"/>
    </p:embeddedFont>
    <p:embeddedFont>
      <p:font typeface="Barlow Medium"/>
      <p:regular r:id="rId16"/>
    </p:embeddedFont>
    <p:embeddedFont>
      <p:font typeface="Barlow Medium"/>
      <p:regular r:id="rId17"/>
    </p:embeddedFont>
    <p:embeddedFont>
      <p:font typeface="Barlow Medium"/>
      <p:regular r:id="rId18"/>
    </p:embeddedFont>
    <p:embeddedFont>
      <p:font typeface="Barlow"/>
      <p:regular r:id="rId19"/>
    </p:embeddedFont>
    <p:embeddedFont>
      <p:font typeface="Barlow"/>
      <p:regular r:id="rId20"/>
    </p:embeddedFont>
    <p:embeddedFont>
      <p:font typeface="Barlow"/>
      <p:regular r:id="rId21"/>
    </p:embeddedFont>
    <p:embeddedFont>
      <p:font typeface="Barlow"/>
      <p:regular r:id="rId22"/>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notesMaster" Target="notesMasters/notesMaster1.xml"/><Relationship Id="rId11" Type="http://schemas.openxmlformats.org/officeDocument/2006/relationships/presProps" Target="presProps.xml"/><Relationship Id="rId12" Type="http://schemas.openxmlformats.org/officeDocument/2006/relationships/viewProps" Target="viewProps.xml"/><Relationship Id="rId13" Type="http://schemas.openxmlformats.org/officeDocument/2006/relationships/theme" Target="theme/theme1.xml"/><Relationship Id="rId14" Type="http://schemas.openxmlformats.org/officeDocument/2006/relationships/tableStyles" Target="tableStyles.xml"/><Relationship Id="rId15" Type="http://schemas.openxmlformats.org/officeDocument/2006/relationships/font" Target="fonts/font1.fntdata"/><Relationship Id="rId16" Type="http://schemas.openxmlformats.org/officeDocument/2006/relationships/font" Target="fonts/font2.fntdata"/><Relationship Id="rId17" Type="http://schemas.openxmlformats.org/officeDocument/2006/relationships/font" Target="fonts/font3.fntdata"/><Relationship Id="rId18" Type="http://schemas.openxmlformats.org/officeDocument/2006/relationships/font" Target="fonts/font4.fntdata"/><Relationship Id="rId19" Type="http://schemas.openxmlformats.org/officeDocument/2006/relationships/font" Target="fonts/font5.fntdata"/><Relationship Id="rId20" Type="http://schemas.openxmlformats.org/officeDocument/2006/relationships/font" Target="fonts/font6.fntdata"/><Relationship Id="rId21" Type="http://schemas.openxmlformats.org/officeDocument/2006/relationships/font" Target="fonts/font7.fntdata"/><Relationship Id="rId22"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2-1.png"/><Relationship Id="rId2" Type="http://schemas.openxmlformats.org/officeDocument/2006/relationships/image" Target="../media/image-1002-2.pn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3-1.png"/><Relationship Id="rId2" Type="http://schemas.openxmlformats.org/officeDocument/2006/relationships/image" Target="../media/image-1003-2.pn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4-1.png"/><Relationship Id="rId2" Type="http://schemas.openxmlformats.org/officeDocument/2006/relationships/image" Target="../media/image-1004-2.png"/><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5-1.png"/><Relationship Id="rId2" Type="http://schemas.openxmlformats.org/officeDocument/2006/relationships/image" Target="../media/image-1005-2.pn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6-1.png"/><Relationship Id="rId2" Type="http://schemas.openxmlformats.org/officeDocument/2006/relationships/image" Target="../media/image-1006-2.pn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7-1.png"/><Relationship Id="rId2" Type="http://schemas.openxmlformats.org/officeDocument/2006/relationships/image" Target="../media/image-1007-2.png"/><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8-1.png"/><Relationship Id="rId2" Type="http://schemas.openxmlformats.org/officeDocument/2006/relationships/image" Target="../media/image-1008-2.png"/><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9-1.png"/><Relationship Id="rId2" Type="http://schemas.openxmlformats.org/officeDocument/2006/relationships/image" Target="../media/image-1009-2.pn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91718">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91718">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91718">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91718">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91718">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91718">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91718">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91718">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4.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5.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6.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7.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8.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9.xml"/><Relationship Id="rId3"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350437" y="2685931"/>
            <a:ext cx="7415927" cy="2370296"/>
          </a:xfrm>
          <a:prstGeom prst="rect">
            <a:avLst/>
          </a:prstGeom>
          <a:noFill/>
          <a:ln/>
        </p:spPr>
        <p:txBody>
          <a:bodyPr wrap="square" lIns="0" tIns="0" rIns="0" bIns="0" rtlCol="0" anchor="t"/>
          <a:lstStyle/>
          <a:p>
            <a:pPr algn="l" indent="0" marL="0">
              <a:lnSpc>
                <a:spcPts val="3100"/>
              </a:lnSpc>
              <a:buNone/>
            </a:pPr>
            <a:r>
              <a:rPr lang="en-US" sz="1900" dirty="0">
                <a:solidFill>
                  <a:srgbClr val="E5E0DF"/>
                </a:solidFill>
                <a:latin typeface="Barlow" pitchFamily="34" charset="0"/>
                <a:ea typeface="Barlow" pitchFamily="34" charset="-122"/>
                <a:cs typeface="Barlow" pitchFamily="34" charset="-120"/>
              </a:rPr>
              <a:t># The Inverted Pyramid: Mastering Communication Clarity IMG query="crystal clear pyramid refracting sunlight, modern professional feel, soft lighting" This presentation will show a powerful communication technique. It revolutionizes information delivery and is used in various fields. Learn to transform how you share critical information instantly. Prepare to master clarity!</a:t>
            </a:r>
            <a:endParaRPr lang="en-US" sz="1900" dirty="0"/>
          </a:p>
        </p:txBody>
      </p:sp>
      <p:sp>
        <p:nvSpPr>
          <p:cNvPr id="4" name="Shape 1"/>
          <p:cNvSpPr/>
          <p:nvPr/>
        </p:nvSpPr>
        <p:spPr>
          <a:xfrm>
            <a:off x="6350437" y="5352336"/>
            <a:ext cx="394930" cy="394930"/>
          </a:xfrm>
          <a:prstGeom prst="roundRect">
            <a:avLst>
              <a:gd name="adj" fmla="val 23151155"/>
            </a:avLst>
          </a:prstGeom>
          <a:solidFill>
            <a:srgbClr val="DC2D79"/>
          </a:solidFill>
          <a:ln w="7620">
            <a:solidFill>
              <a:srgbClr val="3C3838"/>
            </a:solidFill>
            <a:prstDash val="solid"/>
          </a:ln>
        </p:spPr>
      </p:sp>
      <p:sp>
        <p:nvSpPr>
          <p:cNvPr id="5" name="Text 2"/>
          <p:cNvSpPr/>
          <p:nvPr/>
        </p:nvSpPr>
        <p:spPr>
          <a:xfrm>
            <a:off x="6488549" y="5501045"/>
            <a:ext cx="118705" cy="97512"/>
          </a:xfrm>
          <a:prstGeom prst="rect">
            <a:avLst/>
          </a:prstGeom>
          <a:noFill/>
          <a:ln/>
        </p:spPr>
        <p:txBody>
          <a:bodyPr wrap="none" lIns="0" tIns="0" rIns="0" bIns="0" rtlCol="0" anchor="t"/>
          <a:lstStyle/>
          <a:p>
            <a:pPr algn="ctr" indent="0" marL="0">
              <a:lnSpc>
                <a:spcPts val="750"/>
              </a:lnSpc>
              <a:buNone/>
            </a:pPr>
            <a:r>
              <a:rPr lang="en-US" sz="750" dirty="0">
                <a:solidFill>
                  <a:srgbClr val="FFFFFF"/>
                </a:solidFill>
                <a:latin typeface="Barlow Medium" pitchFamily="34" charset="0"/>
                <a:ea typeface="Barlow Medium" pitchFamily="34" charset="-122"/>
                <a:cs typeface="Barlow Medium" pitchFamily="34" charset="-120"/>
              </a:rPr>
              <a:t>BP</a:t>
            </a:r>
            <a:endParaRPr lang="en-US" sz="750" dirty="0"/>
          </a:p>
        </p:txBody>
      </p:sp>
      <p:sp>
        <p:nvSpPr>
          <p:cNvPr id="6" name="Text 3"/>
          <p:cNvSpPr/>
          <p:nvPr/>
        </p:nvSpPr>
        <p:spPr>
          <a:xfrm>
            <a:off x="6868716" y="5333881"/>
            <a:ext cx="1402675" cy="431959"/>
          </a:xfrm>
          <a:prstGeom prst="rect">
            <a:avLst/>
          </a:prstGeom>
          <a:noFill/>
          <a:ln/>
        </p:spPr>
        <p:txBody>
          <a:bodyPr wrap="none" lIns="0" tIns="0" rIns="0" bIns="0" rtlCol="0" anchor="t"/>
          <a:lstStyle/>
          <a:p>
            <a:pPr algn="l" indent="0" marL="0">
              <a:lnSpc>
                <a:spcPts val="3400"/>
              </a:lnSpc>
              <a:buNone/>
            </a:pPr>
            <a:r>
              <a:rPr lang="en-US" sz="2400" b="1" dirty="0">
                <a:solidFill>
                  <a:srgbClr val="E5E0DF"/>
                </a:solidFill>
                <a:latin typeface="Barlow Bold" pitchFamily="34" charset="0"/>
                <a:ea typeface="Barlow Bold" pitchFamily="34" charset="-122"/>
                <a:cs typeface="Barlow Bold" pitchFamily="34" charset="-120"/>
              </a:rPr>
              <a:t>by Bablu P</a:t>
            </a:r>
            <a:endParaRPr lang="en-US" sz="24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864037" y="1154073"/>
            <a:ext cx="7116961" cy="685800"/>
          </a:xfrm>
          <a:prstGeom prst="rect">
            <a:avLst/>
          </a:prstGeom>
          <a:noFill/>
          <a:ln/>
        </p:spPr>
        <p:txBody>
          <a:bodyPr wrap="none" lIns="0" tIns="0" rIns="0" bIns="0" rtlCol="0" anchor="t"/>
          <a:lstStyle/>
          <a:p>
            <a:pPr algn="l" indent="0" marL="0">
              <a:lnSpc>
                <a:spcPts val="5400"/>
              </a:lnSpc>
              <a:buNone/>
            </a:pPr>
            <a:r>
              <a:rPr lang="en-US" sz="4300" dirty="0">
                <a:solidFill>
                  <a:srgbClr val="FFFFFF"/>
                </a:solidFill>
                <a:latin typeface="Barlow Medium" pitchFamily="34" charset="0"/>
                <a:ea typeface="Barlow Medium" pitchFamily="34" charset="-122"/>
                <a:cs typeface="Barlow Medium" pitchFamily="34" charset="-120"/>
              </a:rPr>
              <a:t>What is the Inverted Pyramid?</a:t>
            </a:r>
            <a:endParaRPr lang="en-US" sz="4300" dirty="0"/>
          </a:p>
        </p:txBody>
      </p:sp>
      <p:pic>
        <p:nvPicPr>
          <p:cNvPr id="3" name="Image 0" descr="preencoded.png">    </p:cNvPr>
          <p:cNvPicPr>
            <a:picLocks noChangeAspect="1"/>
          </p:cNvPicPr>
          <p:nvPr/>
        </p:nvPicPr>
        <p:blipFill>
          <a:blip r:embed="rId1"/>
          <a:stretch>
            <a:fillRect/>
          </a:stretch>
        </p:blipFill>
        <p:spPr>
          <a:xfrm>
            <a:off x="5833824" y="2491859"/>
            <a:ext cx="2962632" cy="2962632"/>
          </a:xfrm>
          <a:prstGeom prst="rect">
            <a:avLst/>
          </a:prstGeom>
        </p:spPr>
      </p:pic>
      <p:sp>
        <p:nvSpPr>
          <p:cNvPr id="4" name="Text 1"/>
          <p:cNvSpPr/>
          <p:nvPr/>
        </p:nvSpPr>
        <p:spPr>
          <a:xfrm>
            <a:off x="864037" y="5890379"/>
            <a:ext cx="12902327" cy="1185148"/>
          </a:xfrm>
          <a:prstGeom prst="rect">
            <a:avLst/>
          </a:prstGeom>
          <a:noFill/>
          <a:ln/>
        </p:spPr>
        <p:txBody>
          <a:bodyPr wrap="square" lIns="0" tIns="0" rIns="0" bIns="0" rtlCol="0" anchor="t"/>
          <a:lstStyle/>
          <a:p>
            <a:pPr algn="l" indent="0" marL="0">
              <a:lnSpc>
                <a:spcPts val="3100"/>
              </a:lnSpc>
              <a:buNone/>
            </a:pPr>
            <a:r>
              <a:rPr lang="en-US" sz="1900" dirty="0">
                <a:solidFill>
                  <a:srgbClr val="E5E0DF"/>
                </a:solidFill>
                <a:latin typeface="Barlow" pitchFamily="34" charset="0"/>
                <a:ea typeface="Barlow" pitchFamily="34" charset="-122"/>
                <a:cs typeface="Barlow" pitchFamily="34" charset="-120"/>
              </a:rPr>
              <a:t> The inverted pyramid is a storytelling method. It presents the most important information first. Key details are placed at the top, followed by supporting details. Prioritize your core message with this visual demonstration. Spot the difference in communication styles!</a:t>
            </a:r>
            <a:endParaRPr lang="en-US" sz="19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864037" y="3917275"/>
            <a:ext cx="7415927" cy="395049"/>
          </a:xfrm>
          <a:prstGeom prst="rect">
            <a:avLst/>
          </a:prstGeom>
          <a:noFill/>
          <a:ln/>
        </p:spPr>
        <p:txBody>
          <a:bodyPr wrap="none" lIns="0" tIns="0" rIns="0" bIns="0" rtlCol="0" anchor="t"/>
          <a:lstStyle/>
          <a:p>
            <a:pPr algn="l" indent="0" marL="0">
              <a:lnSpc>
                <a:spcPts val="3100"/>
              </a:lnSpc>
              <a:buNone/>
            </a:pPr>
            <a:endParaRPr lang="en-US" sz="1900" dirty="0"/>
          </a:p>
        </p:txBody>
      </p:sp>
      <p:pic>
        <p:nvPicPr>
          <p:cNvPr id="3" name="Image 0" descr="preencoded.png">    </p:cNvPr>
          <p:cNvPicPr>
            <a:picLocks noChangeAspect="1"/>
          </p:cNvPicPr>
          <p:nvPr/>
        </p:nvPicPr>
        <p:blipFill>
          <a:blip r:embed="rId1"/>
          <a:stretch>
            <a:fillRect/>
          </a:stretch>
        </p:blipFill>
        <p:spPr>
          <a:xfrm>
            <a:off x="9144000" y="0"/>
            <a:ext cx="5486400" cy="822960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864037" y="2453759"/>
            <a:ext cx="7415927" cy="1371600"/>
          </a:xfrm>
          <a:prstGeom prst="rect">
            <a:avLst/>
          </a:prstGeom>
          <a:noFill/>
          <a:ln/>
        </p:spPr>
        <p:txBody>
          <a:bodyPr wrap="square" lIns="0" tIns="0" rIns="0" bIns="0" rtlCol="0" anchor="t"/>
          <a:lstStyle/>
          <a:p>
            <a:pPr algn="l" indent="0" marL="0">
              <a:lnSpc>
                <a:spcPts val="5400"/>
              </a:lnSpc>
              <a:buNone/>
            </a:pPr>
            <a:r>
              <a:rPr lang="en-US" sz="4300" dirty="0">
                <a:solidFill>
                  <a:srgbClr val="FFFFFF"/>
                </a:solidFill>
                <a:latin typeface="Barlow Medium" pitchFamily="34" charset="0"/>
                <a:ea typeface="Barlow Medium" pitchFamily="34" charset="-122"/>
                <a:cs typeface="Barlow Medium" pitchFamily="34" charset="-120"/>
              </a:rPr>
              <a:t>Key Components of the Inverted Pyramid</a:t>
            </a:r>
            <a:endParaRPr lang="en-US" sz="4300" dirty="0"/>
          </a:p>
        </p:txBody>
      </p:sp>
      <p:sp>
        <p:nvSpPr>
          <p:cNvPr id="4" name="Text 1"/>
          <p:cNvSpPr/>
          <p:nvPr/>
        </p:nvSpPr>
        <p:spPr>
          <a:xfrm>
            <a:off x="864037" y="4195643"/>
            <a:ext cx="7415927" cy="1580198"/>
          </a:xfrm>
          <a:prstGeom prst="rect">
            <a:avLst/>
          </a:prstGeom>
          <a:noFill/>
          <a:ln/>
        </p:spPr>
        <p:txBody>
          <a:bodyPr wrap="square" lIns="0" tIns="0" rIns="0" bIns="0" rtlCol="0" anchor="t"/>
          <a:lstStyle/>
          <a:p>
            <a:pPr algn="l" indent="0" marL="0">
              <a:lnSpc>
                <a:spcPts val="3100"/>
              </a:lnSpc>
              <a:buNone/>
            </a:pPr>
            <a:r>
              <a:rPr lang="en-US" sz="1900" dirty="0">
                <a:solidFill>
                  <a:srgbClr val="E5E0DF"/>
                </a:solidFill>
                <a:latin typeface="Barlow" pitchFamily="34" charset="0"/>
                <a:ea typeface="Barlow" pitchFamily="34" charset="-122"/>
                <a:cs typeface="Barlow" pitchFamily="34" charset="-120"/>
              </a:rPr>
              <a:t> The most critical information goes in the opening paragraph. </a:t>
            </a:r>
            <a:pPr algn="l" indent="0" marL="0">
              <a:lnSpc>
                <a:spcPts val="3100"/>
              </a:lnSpc>
              <a:buNone/>
            </a:pPr>
            <a:r>
              <a:rPr lang="en-US" sz="1900" b="1" dirty="0">
                <a:solidFill>
                  <a:srgbClr val="E5E0DF"/>
                </a:solidFill>
                <a:latin typeface="Barlow" pitchFamily="34" charset="0"/>
                <a:ea typeface="Barlow" pitchFamily="34" charset="-122"/>
                <a:cs typeface="Barlow" pitchFamily="34" charset="-120"/>
              </a:rPr>
              <a:t>Who, What, When, Where, Why</a:t>
            </a:r>
            <a:pPr algn="l" indent="0" marL="0">
              <a:lnSpc>
                <a:spcPts val="3100"/>
              </a:lnSpc>
              <a:buNone/>
            </a:pPr>
            <a:r>
              <a:rPr lang="en-US" sz="1900" dirty="0">
                <a:solidFill>
                  <a:srgbClr val="E5E0DF"/>
                </a:solidFill>
                <a:latin typeface="Barlow" pitchFamily="34" charset="0"/>
                <a:ea typeface="Barlow" pitchFamily="34" charset="-122"/>
                <a:cs typeface="Barlow" pitchFamily="34" charset="-120"/>
              </a:rPr>
              <a:t> should all be at the beginning. Supporting details and context follow in decreasing importance. Keep it concise and to the point.</a:t>
            </a:r>
            <a:endParaRPr lang="en-US" sz="19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864037" y="3917275"/>
            <a:ext cx="7415927" cy="395049"/>
          </a:xfrm>
          <a:prstGeom prst="rect">
            <a:avLst/>
          </a:prstGeom>
          <a:noFill/>
          <a:ln/>
        </p:spPr>
        <p:txBody>
          <a:bodyPr wrap="none" lIns="0" tIns="0" rIns="0" bIns="0" rtlCol="0" anchor="t"/>
          <a:lstStyle/>
          <a:p>
            <a:pPr algn="l" indent="0" marL="0">
              <a:lnSpc>
                <a:spcPts val="3100"/>
              </a:lnSpc>
              <a:buNone/>
            </a:pPr>
            <a:endParaRPr lang="en-US" sz="1900" dirty="0"/>
          </a:p>
        </p:txBody>
      </p:sp>
      <p:pic>
        <p:nvPicPr>
          <p:cNvPr id="3" name="Image 0" descr="preencoded.png">    </p:cNvPr>
          <p:cNvPicPr>
            <a:picLocks noChangeAspect="1"/>
          </p:cNvPicPr>
          <p:nvPr/>
        </p:nvPicPr>
        <p:blipFill>
          <a:blip r:embed="rId1"/>
          <a:stretch>
            <a:fillRect/>
          </a:stretch>
        </p:blipFill>
        <p:spPr>
          <a:xfrm>
            <a:off x="9144000" y="0"/>
            <a:ext cx="5486400" cy="822960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864037" y="1351598"/>
            <a:ext cx="5486400" cy="685800"/>
          </a:xfrm>
          <a:prstGeom prst="rect">
            <a:avLst/>
          </a:prstGeom>
          <a:noFill/>
          <a:ln/>
        </p:spPr>
        <p:txBody>
          <a:bodyPr wrap="none" lIns="0" tIns="0" rIns="0" bIns="0" rtlCol="0" anchor="t"/>
          <a:lstStyle/>
          <a:p>
            <a:pPr algn="l" indent="0" marL="0">
              <a:lnSpc>
                <a:spcPts val="5400"/>
              </a:lnSpc>
              <a:buNone/>
            </a:pPr>
            <a:r>
              <a:rPr lang="en-US" sz="4300" dirty="0">
                <a:solidFill>
                  <a:srgbClr val="FFFFFF"/>
                </a:solidFill>
                <a:latin typeface="Barlow Medium" pitchFamily="34" charset="0"/>
                <a:ea typeface="Barlow Medium" pitchFamily="34" charset="-122"/>
                <a:cs typeface="Barlow Medium" pitchFamily="34" charset="-120"/>
              </a:rPr>
              <a:t>Practical Applications</a:t>
            </a:r>
            <a:endParaRPr lang="en-US" sz="4300" dirty="0"/>
          </a:p>
        </p:txBody>
      </p:sp>
      <p:pic>
        <p:nvPicPr>
          <p:cNvPr id="3" name="Image 0" descr="preencoded.png">    </p:cNvPr>
          <p:cNvPicPr>
            <a:picLocks noChangeAspect="1"/>
          </p:cNvPicPr>
          <p:nvPr/>
        </p:nvPicPr>
        <p:blipFill>
          <a:blip r:embed="rId1"/>
          <a:stretch>
            <a:fillRect/>
          </a:stretch>
        </p:blipFill>
        <p:spPr>
          <a:xfrm>
            <a:off x="871657" y="2689384"/>
            <a:ext cx="12887087" cy="2962632"/>
          </a:xfrm>
          <a:prstGeom prst="rect">
            <a:avLst/>
          </a:prstGeom>
        </p:spPr>
      </p:pic>
      <p:sp>
        <p:nvSpPr>
          <p:cNvPr id="4" name="Text 1"/>
          <p:cNvSpPr/>
          <p:nvPr/>
        </p:nvSpPr>
        <p:spPr>
          <a:xfrm>
            <a:off x="864037" y="6087904"/>
            <a:ext cx="12902327" cy="790099"/>
          </a:xfrm>
          <a:prstGeom prst="rect">
            <a:avLst/>
          </a:prstGeom>
          <a:noFill/>
          <a:ln/>
        </p:spPr>
        <p:txBody>
          <a:bodyPr wrap="square" lIns="0" tIns="0" rIns="0" bIns="0" rtlCol="0" anchor="t"/>
          <a:lstStyle/>
          <a:p>
            <a:pPr algn="l" indent="0" marL="0">
              <a:lnSpc>
                <a:spcPts val="3100"/>
              </a:lnSpc>
              <a:buNone/>
            </a:pPr>
            <a:r>
              <a:rPr lang="en-US" sz="1900" dirty="0">
                <a:solidFill>
                  <a:srgbClr val="E5E0DF"/>
                </a:solidFill>
                <a:latin typeface="Barlow" pitchFamily="34" charset="0"/>
                <a:ea typeface="Barlow" pitchFamily="34" charset="-122"/>
                <a:cs typeface="Barlow" pitchFamily="34" charset="-120"/>
              </a:rPr>
              <a:t> Use it for business reports and presentations. It's also great for email communication and customer service scripts. Don't forget emergency communication protocols. Let's rewrite a paragraph using this technique!</a:t>
            </a:r>
            <a:endParaRPr lang="en-US" sz="19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3086100"/>
          </a:xfrm>
          <a:prstGeom prst="rect">
            <a:avLst/>
          </a:prstGeom>
        </p:spPr>
      </p:pic>
      <p:sp>
        <p:nvSpPr>
          <p:cNvPr id="3" name="Text 0"/>
          <p:cNvSpPr/>
          <p:nvPr/>
        </p:nvSpPr>
        <p:spPr>
          <a:xfrm>
            <a:off x="864037" y="4734758"/>
            <a:ext cx="6408777" cy="685800"/>
          </a:xfrm>
          <a:prstGeom prst="rect">
            <a:avLst/>
          </a:prstGeom>
          <a:noFill/>
          <a:ln/>
        </p:spPr>
        <p:txBody>
          <a:bodyPr wrap="none" lIns="0" tIns="0" rIns="0" bIns="0" rtlCol="0" anchor="t"/>
          <a:lstStyle/>
          <a:p>
            <a:pPr algn="l" indent="0" marL="0">
              <a:lnSpc>
                <a:spcPts val="5400"/>
              </a:lnSpc>
              <a:buNone/>
            </a:pPr>
            <a:r>
              <a:rPr lang="en-US" sz="4300" dirty="0">
                <a:solidFill>
                  <a:srgbClr val="FFFFFF"/>
                </a:solidFill>
                <a:latin typeface="Barlow Medium" pitchFamily="34" charset="0"/>
                <a:ea typeface="Barlow Medium" pitchFamily="34" charset="-122"/>
                <a:cs typeface="Barlow Medium" pitchFamily="34" charset="-120"/>
              </a:rPr>
              <a:t>Common Mistakes to Avoid</a:t>
            </a:r>
            <a:endParaRPr lang="en-US" sz="4300" dirty="0"/>
          </a:p>
        </p:txBody>
      </p:sp>
      <p:sp>
        <p:nvSpPr>
          <p:cNvPr id="4" name="Text 1"/>
          <p:cNvSpPr/>
          <p:nvPr/>
        </p:nvSpPr>
        <p:spPr>
          <a:xfrm>
            <a:off x="864037" y="5790843"/>
            <a:ext cx="12902327" cy="790099"/>
          </a:xfrm>
          <a:prstGeom prst="rect">
            <a:avLst/>
          </a:prstGeom>
          <a:noFill/>
          <a:ln/>
        </p:spPr>
        <p:txBody>
          <a:bodyPr wrap="square" lIns="0" tIns="0" rIns="0" bIns="0" rtlCol="0" anchor="t"/>
          <a:lstStyle/>
          <a:p>
            <a:pPr algn="l" indent="0" marL="0">
              <a:lnSpc>
                <a:spcPts val="3100"/>
              </a:lnSpc>
              <a:buNone/>
            </a:pPr>
            <a:r>
              <a:rPr lang="en-US" sz="1900" dirty="0">
                <a:solidFill>
                  <a:srgbClr val="E5E0DF"/>
                </a:solidFill>
                <a:latin typeface="Barlow" pitchFamily="34" charset="0"/>
                <a:ea typeface="Barlow" pitchFamily="34" charset="-122"/>
                <a:cs typeface="Barlow" pitchFamily="34" charset="-120"/>
              </a:rPr>
              <a:t> Avoid burying key information. Don't over-complicate your messages. Make sure you prioritize the core content. Identify your own communication challenges to improve quickly.</a:t>
            </a:r>
            <a:endParaRPr lang="en-US" sz="19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6350437" y="3917275"/>
            <a:ext cx="7415927" cy="395049"/>
          </a:xfrm>
          <a:prstGeom prst="rect">
            <a:avLst/>
          </a:prstGeom>
          <a:noFill/>
          <a:ln/>
        </p:spPr>
        <p:txBody>
          <a:bodyPr wrap="none" lIns="0" tIns="0" rIns="0" bIns="0" rtlCol="0" anchor="t"/>
          <a:lstStyle/>
          <a:p>
            <a:pPr algn="l" indent="0" marL="0">
              <a:lnSpc>
                <a:spcPts val="3100"/>
              </a:lnSpc>
              <a:buNone/>
            </a:pPr>
            <a:endParaRPr lang="en-US" sz="1900" dirty="0"/>
          </a:p>
        </p:txBody>
      </p:sp>
      <p:pic>
        <p:nvPicPr>
          <p:cNvPr id="3" name="Image 0" descr="preencoded.png">    </p:cNvPr>
          <p:cNvPicPr>
            <a:picLocks noChangeAspect="1"/>
          </p:cNvPicPr>
          <p:nvPr/>
        </p:nvPicPr>
        <p:blipFill>
          <a:blip r:embed="rId1"/>
          <a:stretch>
            <a:fillRect/>
          </a:stretch>
        </p:blipFill>
        <p:spPr>
          <a:xfrm>
            <a:off x="0" y="0"/>
            <a:ext cx="5486400" cy="822960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8</Slides>
  <Notes>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8</vt:i4>
      </vt:variant>
    </vt:vector>
  </HeadingPairs>
  <TitlesOfParts>
    <vt:vector size="11" baseType="lpstr">
      <vt:lpstr>Arial</vt:lpstr>
      <vt:lpstr>Calibri</vt:lpstr>
      <vt:lpstr>Office Theme</vt:lpstr>
      <vt:lpstr>Slide 1</vt:lpstr>
      <vt:lpstr>Slide 2</vt:lpstr>
      <vt:lpstr>Slide 3</vt:lpstr>
      <vt:lpstr>Slide 4</vt:lpstr>
      <vt:lpstr>Slide 5</vt:lpstr>
      <vt:lpstr>Slide 6</vt:lpstr>
      <vt:lpstr>Slide 7</vt:lpstr>
      <vt:lpstr>Slide 8</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2025-04-09T18:10:30Z</dcterms:created>
  <dcterms:modified xsi:type="dcterms:W3CDTF">2025-04-09T18:10:30Z</dcterms:modified>
</cp:coreProperties>
</file>